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4" r:id="rId2"/>
    <p:sldId id="257" r:id="rId3"/>
    <p:sldId id="283" r:id="rId4"/>
    <p:sldId id="286" r:id="rId5"/>
    <p:sldId id="262" r:id="rId6"/>
    <p:sldId id="265" r:id="rId7"/>
    <p:sldId id="288" r:id="rId8"/>
    <p:sldId id="287" r:id="rId9"/>
    <p:sldId id="270" r:id="rId10"/>
    <p:sldId id="267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5872"/>
  </p:normalViewPr>
  <p:slideViewPr>
    <p:cSldViewPr snapToGrid="0">
      <p:cViewPr varScale="1">
        <p:scale>
          <a:sx n="113" d="100"/>
          <a:sy n="113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CAF1B-DEC1-47D0-8A6F-7624F9752C10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0F1A9B-8925-4E3A-A2EA-1526B8C1B096}">
      <dgm:prSet/>
      <dgm:spPr/>
      <dgm:t>
        <a:bodyPr/>
        <a:lstStyle/>
        <a:p>
          <a:r>
            <a:rPr lang="en-GB" dirty="0"/>
            <a:t>Scrapping </a:t>
          </a:r>
          <a:endParaRPr lang="en-US" dirty="0"/>
        </a:p>
      </dgm:t>
    </dgm:pt>
    <dgm:pt modelId="{832C7F0E-F38D-43B6-8D32-D54F3FA778EC}" type="parTrans" cxnId="{1CC5780F-FFD5-40DC-B369-E2553F5D06B3}">
      <dgm:prSet/>
      <dgm:spPr/>
      <dgm:t>
        <a:bodyPr/>
        <a:lstStyle/>
        <a:p>
          <a:endParaRPr lang="en-US"/>
        </a:p>
      </dgm:t>
    </dgm:pt>
    <dgm:pt modelId="{9A462144-B554-4E9B-9121-583D95864223}" type="sibTrans" cxnId="{1CC5780F-FFD5-40DC-B369-E2553F5D06B3}">
      <dgm:prSet/>
      <dgm:spPr/>
      <dgm:t>
        <a:bodyPr/>
        <a:lstStyle/>
        <a:p>
          <a:endParaRPr lang="en-US"/>
        </a:p>
      </dgm:t>
    </dgm:pt>
    <dgm:pt modelId="{63144169-9B58-4A93-9AB8-F3BED45E8D5D}">
      <dgm:prSet/>
      <dgm:spPr/>
      <dgm:t>
        <a:bodyPr/>
        <a:lstStyle/>
        <a:p>
          <a:r>
            <a:rPr lang="en-GB"/>
            <a:t>EDA </a:t>
          </a:r>
          <a:endParaRPr lang="en-US"/>
        </a:p>
      </dgm:t>
    </dgm:pt>
    <dgm:pt modelId="{DD671966-1AB5-4832-A94D-9630AE5C86B2}" type="parTrans" cxnId="{D4B63641-1078-45EE-8294-18BDFCB88925}">
      <dgm:prSet/>
      <dgm:spPr/>
      <dgm:t>
        <a:bodyPr/>
        <a:lstStyle/>
        <a:p>
          <a:endParaRPr lang="en-US"/>
        </a:p>
      </dgm:t>
    </dgm:pt>
    <dgm:pt modelId="{E034BBCE-B4C7-483E-BEE0-4A2ADBE4881F}" type="sibTrans" cxnId="{D4B63641-1078-45EE-8294-18BDFCB88925}">
      <dgm:prSet/>
      <dgm:spPr/>
      <dgm:t>
        <a:bodyPr/>
        <a:lstStyle/>
        <a:p>
          <a:endParaRPr lang="en-US"/>
        </a:p>
      </dgm:t>
    </dgm:pt>
    <dgm:pt modelId="{28851F81-4F83-43FB-A2B6-8CACB7AB6273}">
      <dgm:prSet/>
      <dgm:spPr/>
      <dgm:t>
        <a:bodyPr/>
        <a:lstStyle/>
        <a:p>
          <a:pPr rtl="0"/>
          <a:r>
            <a:rPr lang="en-US" dirty="0"/>
            <a:t>Modeling </a:t>
          </a:r>
        </a:p>
      </dgm:t>
    </dgm:pt>
    <dgm:pt modelId="{5348BB5E-D2C1-4B6D-879B-CB05590051C9}" type="parTrans" cxnId="{281A061B-CD0A-4D39-8BBB-541BADBFD299}">
      <dgm:prSet/>
      <dgm:spPr/>
      <dgm:t>
        <a:bodyPr/>
        <a:lstStyle/>
        <a:p>
          <a:endParaRPr lang="en-US"/>
        </a:p>
      </dgm:t>
    </dgm:pt>
    <dgm:pt modelId="{33B5F706-DFB1-4BB5-BB69-8968494B5EE1}" type="sibTrans" cxnId="{281A061B-CD0A-4D39-8BBB-541BADBFD299}">
      <dgm:prSet/>
      <dgm:spPr/>
      <dgm:t>
        <a:bodyPr/>
        <a:lstStyle/>
        <a:p>
          <a:endParaRPr lang="en-US"/>
        </a:p>
      </dgm:t>
    </dgm:pt>
    <dgm:pt modelId="{814F53B0-1362-4A72-9A68-7AD5DE9D0B0E}">
      <dgm:prSet/>
      <dgm:spPr/>
      <dgm:t>
        <a:bodyPr/>
        <a:lstStyle/>
        <a:p>
          <a:r>
            <a:rPr lang="en-GB" dirty="0"/>
            <a:t>Prediction  </a:t>
          </a:r>
          <a:endParaRPr lang="en-US" dirty="0"/>
        </a:p>
      </dgm:t>
    </dgm:pt>
    <dgm:pt modelId="{6CDFD8BB-BDDC-4859-8525-C96E1AC1D2B8}" type="parTrans" cxnId="{6CFC5268-E6C7-4F1C-9A5C-A5E298D9B48B}">
      <dgm:prSet/>
      <dgm:spPr/>
      <dgm:t>
        <a:bodyPr/>
        <a:lstStyle/>
        <a:p>
          <a:endParaRPr lang="en-US"/>
        </a:p>
      </dgm:t>
    </dgm:pt>
    <dgm:pt modelId="{AE65B6D1-45F2-4642-9944-2012F5E69104}" type="sibTrans" cxnId="{6CFC5268-E6C7-4F1C-9A5C-A5E298D9B48B}">
      <dgm:prSet/>
      <dgm:spPr/>
      <dgm:t>
        <a:bodyPr/>
        <a:lstStyle/>
        <a:p>
          <a:endParaRPr lang="en-US"/>
        </a:p>
      </dgm:t>
    </dgm:pt>
    <dgm:pt modelId="{CB165654-9D44-3A48-B5F0-0283C6BC80B8}" type="pres">
      <dgm:prSet presAssocID="{161CAF1B-DEC1-47D0-8A6F-7624F9752C10}" presName="cycle" presStyleCnt="0">
        <dgm:presLayoutVars>
          <dgm:dir/>
          <dgm:resizeHandles val="exact"/>
        </dgm:presLayoutVars>
      </dgm:prSet>
      <dgm:spPr/>
    </dgm:pt>
    <dgm:pt modelId="{DE52A008-B934-5248-A26F-55BEDE1EC9DE}" type="pres">
      <dgm:prSet presAssocID="{750F1A9B-8925-4E3A-A2EA-1526B8C1B096}" presName="node" presStyleLbl="node1" presStyleIdx="0" presStyleCnt="4">
        <dgm:presLayoutVars>
          <dgm:bulletEnabled val="1"/>
        </dgm:presLayoutVars>
      </dgm:prSet>
      <dgm:spPr/>
    </dgm:pt>
    <dgm:pt modelId="{6ED49625-DEAC-344A-BBA0-37B19C2684AF}" type="pres">
      <dgm:prSet presAssocID="{750F1A9B-8925-4E3A-A2EA-1526B8C1B096}" presName="spNode" presStyleCnt="0"/>
      <dgm:spPr/>
    </dgm:pt>
    <dgm:pt modelId="{A549380C-93F7-9444-B8E5-4026884C356D}" type="pres">
      <dgm:prSet presAssocID="{9A462144-B554-4E9B-9121-583D95864223}" presName="sibTrans" presStyleLbl="sibTrans1D1" presStyleIdx="0" presStyleCnt="4"/>
      <dgm:spPr/>
    </dgm:pt>
    <dgm:pt modelId="{E5B9B2DB-7926-464F-8A3D-EBB757727D20}" type="pres">
      <dgm:prSet presAssocID="{63144169-9B58-4A93-9AB8-F3BED45E8D5D}" presName="node" presStyleLbl="node1" presStyleIdx="1" presStyleCnt="4">
        <dgm:presLayoutVars>
          <dgm:bulletEnabled val="1"/>
        </dgm:presLayoutVars>
      </dgm:prSet>
      <dgm:spPr/>
    </dgm:pt>
    <dgm:pt modelId="{36651E84-65E7-7946-A181-33C18DC9F30F}" type="pres">
      <dgm:prSet presAssocID="{63144169-9B58-4A93-9AB8-F3BED45E8D5D}" presName="spNode" presStyleCnt="0"/>
      <dgm:spPr/>
    </dgm:pt>
    <dgm:pt modelId="{35D5F263-B07F-114E-A25E-DA159B7EBA09}" type="pres">
      <dgm:prSet presAssocID="{E034BBCE-B4C7-483E-BEE0-4A2ADBE4881F}" presName="sibTrans" presStyleLbl="sibTrans1D1" presStyleIdx="1" presStyleCnt="4"/>
      <dgm:spPr/>
    </dgm:pt>
    <dgm:pt modelId="{1E938D1E-3607-DD4B-8591-65870EE4FCAB}" type="pres">
      <dgm:prSet presAssocID="{28851F81-4F83-43FB-A2B6-8CACB7AB6273}" presName="node" presStyleLbl="node1" presStyleIdx="2" presStyleCnt="4">
        <dgm:presLayoutVars>
          <dgm:bulletEnabled val="1"/>
        </dgm:presLayoutVars>
      </dgm:prSet>
      <dgm:spPr/>
    </dgm:pt>
    <dgm:pt modelId="{B3EFEB2A-60F4-FF4B-A4F8-E7FEE9FFEB02}" type="pres">
      <dgm:prSet presAssocID="{28851F81-4F83-43FB-A2B6-8CACB7AB6273}" presName="spNode" presStyleCnt="0"/>
      <dgm:spPr/>
    </dgm:pt>
    <dgm:pt modelId="{DD67A0E2-99A9-1741-ADF8-6B922998D8A8}" type="pres">
      <dgm:prSet presAssocID="{33B5F706-DFB1-4BB5-BB69-8968494B5EE1}" presName="sibTrans" presStyleLbl="sibTrans1D1" presStyleIdx="2" presStyleCnt="4"/>
      <dgm:spPr/>
    </dgm:pt>
    <dgm:pt modelId="{686D14DD-707C-FA4F-A3B5-B4F73BB2F77C}" type="pres">
      <dgm:prSet presAssocID="{814F53B0-1362-4A72-9A68-7AD5DE9D0B0E}" presName="node" presStyleLbl="node1" presStyleIdx="3" presStyleCnt="4">
        <dgm:presLayoutVars>
          <dgm:bulletEnabled val="1"/>
        </dgm:presLayoutVars>
      </dgm:prSet>
      <dgm:spPr/>
    </dgm:pt>
    <dgm:pt modelId="{594C946C-A8D3-3C4A-9581-31E730B0B34C}" type="pres">
      <dgm:prSet presAssocID="{814F53B0-1362-4A72-9A68-7AD5DE9D0B0E}" presName="spNode" presStyleCnt="0"/>
      <dgm:spPr/>
    </dgm:pt>
    <dgm:pt modelId="{777EFF85-AB8F-2544-A3FF-B7DF9F38538A}" type="pres">
      <dgm:prSet presAssocID="{AE65B6D1-45F2-4642-9944-2012F5E69104}" presName="sibTrans" presStyleLbl="sibTrans1D1" presStyleIdx="3" presStyleCnt="4"/>
      <dgm:spPr/>
    </dgm:pt>
  </dgm:ptLst>
  <dgm:cxnLst>
    <dgm:cxn modelId="{1CC5780F-FFD5-40DC-B369-E2553F5D06B3}" srcId="{161CAF1B-DEC1-47D0-8A6F-7624F9752C10}" destId="{750F1A9B-8925-4E3A-A2EA-1526B8C1B096}" srcOrd="0" destOrd="0" parTransId="{832C7F0E-F38D-43B6-8D32-D54F3FA778EC}" sibTransId="{9A462144-B554-4E9B-9121-583D95864223}"/>
    <dgm:cxn modelId="{281A061B-CD0A-4D39-8BBB-541BADBFD299}" srcId="{161CAF1B-DEC1-47D0-8A6F-7624F9752C10}" destId="{28851F81-4F83-43FB-A2B6-8CACB7AB6273}" srcOrd="2" destOrd="0" parTransId="{5348BB5E-D2C1-4B6D-879B-CB05590051C9}" sibTransId="{33B5F706-DFB1-4BB5-BB69-8968494B5EE1}"/>
    <dgm:cxn modelId="{8713962F-71D4-1743-A7ED-470A09A76C51}" type="presOf" srcId="{E034BBCE-B4C7-483E-BEE0-4A2ADBE4881F}" destId="{35D5F263-B07F-114E-A25E-DA159B7EBA09}" srcOrd="0" destOrd="0" presId="urn:microsoft.com/office/officeart/2005/8/layout/cycle6"/>
    <dgm:cxn modelId="{D4B63641-1078-45EE-8294-18BDFCB88925}" srcId="{161CAF1B-DEC1-47D0-8A6F-7624F9752C10}" destId="{63144169-9B58-4A93-9AB8-F3BED45E8D5D}" srcOrd="1" destOrd="0" parTransId="{DD671966-1AB5-4832-A94D-9630AE5C86B2}" sibTransId="{E034BBCE-B4C7-483E-BEE0-4A2ADBE4881F}"/>
    <dgm:cxn modelId="{6CFC5268-E6C7-4F1C-9A5C-A5E298D9B48B}" srcId="{161CAF1B-DEC1-47D0-8A6F-7624F9752C10}" destId="{814F53B0-1362-4A72-9A68-7AD5DE9D0B0E}" srcOrd="3" destOrd="0" parTransId="{6CDFD8BB-BDDC-4859-8525-C96E1AC1D2B8}" sibTransId="{AE65B6D1-45F2-4642-9944-2012F5E69104}"/>
    <dgm:cxn modelId="{2208D870-8F86-B640-AC14-9A8DB8FE61B3}" type="presOf" srcId="{161CAF1B-DEC1-47D0-8A6F-7624F9752C10}" destId="{CB165654-9D44-3A48-B5F0-0283C6BC80B8}" srcOrd="0" destOrd="0" presId="urn:microsoft.com/office/officeart/2005/8/layout/cycle6"/>
    <dgm:cxn modelId="{5E7AFC7B-6409-064A-B3C3-F9F2C49C1B57}" type="presOf" srcId="{63144169-9B58-4A93-9AB8-F3BED45E8D5D}" destId="{E5B9B2DB-7926-464F-8A3D-EBB757727D20}" srcOrd="0" destOrd="0" presId="urn:microsoft.com/office/officeart/2005/8/layout/cycle6"/>
    <dgm:cxn modelId="{2BFD947E-87ED-5E4E-9142-5315E98975F7}" type="presOf" srcId="{33B5F706-DFB1-4BB5-BB69-8968494B5EE1}" destId="{DD67A0E2-99A9-1741-ADF8-6B922998D8A8}" srcOrd="0" destOrd="0" presId="urn:microsoft.com/office/officeart/2005/8/layout/cycle6"/>
    <dgm:cxn modelId="{3538ED89-7E09-4141-A2C1-1F5E551B4D56}" type="presOf" srcId="{AE65B6D1-45F2-4642-9944-2012F5E69104}" destId="{777EFF85-AB8F-2544-A3FF-B7DF9F38538A}" srcOrd="0" destOrd="0" presId="urn:microsoft.com/office/officeart/2005/8/layout/cycle6"/>
    <dgm:cxn modelId="{43CCEE92-A39C-DE47-8180-29E3A8BED990}" type="presOf" srcId="{750F1A9B-8925-4E3A-A2EA-1526B8C1B096}" destId="{DE52A008-B934-5248-A26F-55BEDE1EC9DE}" srcOrd="0" destOrd="0" presId="urn:microsoft.com/office/officeart/2005/8/layout/cycle6"/>
    <dgm:cxn modelId="{38F6DDA1-0CE9-DA4E-B2EE-78D0371C8D2D}" type="presOf" srcId="{9A462144-B554-4E9B-9121-583D95864223}" destId="{A549380C-93F7-9444-B8E5-4026884C356D}" srcOrd="0" destOrd="0" presId="urn:microsoft.com/office/officeart/2005/8/layout/cycle6"/>
    <dgm:cxn modelId="{B19F6DB8-EE39-3844-8932-0BBF5B61DA44}" type="presOf" srcId="{28851F81-4F83-43FB-A2B6-8CACB7AB6273}" destId="{1E938D1E-3607-DD4B-8591-65870EE4FCAB}" srcOrd="0" destOrd="0" presId="urn:microsoft.com/office/officeart/2005/8/layout/cycle6"/>
    <dgm:cxn modelId="{CC2B35DC-AF2F-EB42-A01A-FB26B1925656}" type="presOf" srcId="{814F53B0-1362-4A72-9A68-7AD5DE9D0B0E}" destId="{686D14DD-707C-FA4F-A3B5-B4F73BB2F77C}" srcOrd="0" destOrd="0" presId="urn:microsoft.com/office/officeart/2005/8/layout/cycle6"/>
    <dgm:cxn modelId="{3F21309E-22BC-6F4C-8FF1-5494133D8E73}" type="presParOf" srcId="{CB165654-9D44-3A48-B5F0-0283C6BC80B8}" destId="{DE52A008-B934-5248-A26F-55BEDE1EC9DE}" srcOrd="0" destOrd="0" presId="urn:microsoft.com/office/officeart/2005/8/layout/cycle6"/>
    <dgm:cxn modelId="{3055D6AE-A232-7A4F-A368-8CD1DA2E3474}" type="presParOf" srcId="{CB165654-9D44-3A48-B5F0-0283C6BC80B8}" destId="{6ED49625-DEAC-344A-BBA0-37B19C2684AF}" srcOrd="1" destOrd="0" presId="urn:microsoft.com/office/officeart/2005/8/layout/cycle6"/>
    <dgm:cxn modelId="{1337ABC8-6E4B-6640-9804-4C0E6B79FF54}" type="presParOf" srcId="{CB165654-9D44-3A48-B5F0-0283C6BC80B8}" destId="{A549380C-93F7-9444-B8E5-4026884C356D}" srcOrd="2" destOrd="0" presId="urn:microsoft.com/office/officeart/2005/8/layout/cycle6"/>
    <dgm:cxn modelId="{1AA4D296-CA2F-C546-989E-8C905345F1E0}" type="presParOf" srcId="{CB165654-9D44-3A48-B5F0-0283C6BC80B8}" destId="{E5B9B2DB-7926-464F-8A3D-EBB757727D20}" srcOrd="3" destOrd="0" presId="urn:microsoft.com/office/officeart/2005/8/layout/cycle6"/>
    <dgm:cxn modelId="{0E540058-B4A5-384F-98CF-E3FA42A0D5D9}" type="presParOf" srcId="{CB165654-9D44-3A48-B5F0-0283C6BC80B8}" destId="{36651E84-65E7-7946-A181-33C18DC9F30F}" srcOrd="4" destOrd="0" presId="urn:microsoft.com/office/officeart/2005/8/layout/cycle6"/>
    <dgm:cxn modelId="{138D6096-8A7F-F94E-AE52-5A06E1B213EF}" type="presParOf" srcId="{CB165654-9D44-3A48-B5F0-0283C6BC80B8}" destId="{35D5F263-B07F-114E-A25E-DA159B7EBA09}" srcOrd="5" destOrd="0" presId="urn:microsoft.com/office/officeart/2005/8/layout/cycle6"/>
    <dgm:cxn modelId="{292F721F-4391-AF4B-9122-061BBD2CB50F}" type="presParOf" srcId="{CB165654-9D44-3A48-B5F0-0283C6BC80B8}" destId="{1E938D1E-3607-DD4B-8591-65870EE4FCAB}" srcOrd="6" destOrd="0" presId="urn:microsoft.com/office/officeart/2005/8/layout/cycle6"/>
    <dgm:cxn modelId="{FF5B0828-0C9E-A748-A72E-B382EE5B6DCF}" type="presParOf" srcId="{CB165654-9D44-3A48-B5F0-0283C6BC80B8}" destId="{B3EFEB2A-60F4-FF4B-A4F8-E7FEE9FFEB02}" srcOrd="7" destOrd="0" presId="urn:microsoft.com/office/officeart/2005/8/layout/cycle6"/>
    <dgm:cxn modelId="{43E6282C-7F30-EA43-A98B-C7F22F9022B0}" type="presParOf" srcId="{CB165654-9D44-3A48-B5F0-0283C6BC80B8}" destId="{DD67A0E2-99A9-1741-ADF8-6B922998D8A8}" srcOrd="8" destOrd="0" presId="urn:microsoft.com/office/officeart/2005/8/layout/cycle6"/>
    <dgm:cxn modelId="{95987C9F-9B51-FA40-A0ED-6FB1B78C44C9}" type="presParOf" srcId="{CB165654-9D44-3A48-B5F0-0283C6BC80B8}" destId="{686D14DD-707C-FA4F-A3B5-B4F73BB2F77C}" srcOrd="9" destOrd="0" presId="urn:microsoft.com/office/officeart/2005/8/layout/cycle6"/>
    <dgm:cxn modelId="{944D7B6F-2FF9-CB43-A108-46750AAE8063}" type="presParOf" srcId="{CB165654-9D44-3A48-B5F0-0283C6BC80B8}" destId="{594C946C-A8D3-3C4A-9581-31E730B0B34C}" srcOrd="10" destOrd="0" presId="urn:microsoft.com/office/officeart/2005/8/layout/cycle6"/>
    <dgm:cxn modelId="{CDCF58F9-258D-6A46-950B-4888DF40132A}" type="presParOf" srcId="{CB165654-9D44-3A48-B5F0-0283C6BC80B8}" destId="{777EFF85-AB8F-2544-A3FF-B7DF9F38538A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A008-B934-5248-A26F-55BEDE1EC9DE}">
      <dsp:nvSpPr>
        <dsp:cNvPr id="0" name=""/>
        <dsp:cNvSpPr/>
      </dsp:nvSpPr>
      <dsp:spPr>
        <a:xfrm>
          <a:off x="4402894" y="1037"/>
          <a:ext cx="1709811" cy="1111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Scrapping </a:t>
          </a:r>
          <a:endParaRPr lang="en-US" sz="2600" kern="1200" dirty="0"/>
        </a:p>
      </dsp:txBody>
      <dsp:txXfrm>
        <a:off x="4457147" y="55290"/>
        <a:ext cx="1601305" cy="1002871"/>
      </dsp:txXfrm>
    </dsp:sp>
    <dsp:sp modelId="{A549380C-93F7-9444-B8E5-4026884C356D}">
      <dsp:nvSpPr>
        <dsp:cNvPr id="0" name=""/>
        <dsp:cNvSpPr/>
      </dsp:nvSpPr>
      <dsp:spPr>
        <a:xfrm>
          <a:off x="3422005" y="556726"/>
          <a:ext cx="3671589" cy="3671589"/>
        </a:xfrm>
        <a:custGeom>
          <a:avLst/>
          <a:gdLst/>
          <a:ahLst/>
          <a:cxnLst/>
          <a:rect l="0" t="0" r="0" b="0"/>
          <a:pathLst>
            <a:path>
              <a:moveTo>
                <a:pt x="2703012" y="217747"/>
              </a:moveTo>
              <a:arcTo wR="1835794" hR="1835794" stAng="17891385" swAng="2625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9B2DB-7926-464F-8A3D-EBB757727D20}">
      <dsp:nvSpPr>
        <dsp:cNvPr id="0" name=""/>
        <dsp:cNvSpPr/>
      </dsp:nvSpPr>
      <dsp:spPr>
        <a:xfrm>
          <a:off x="6238689" y="1836832"/>
          <a:ext cx="1709811" cy="1111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EDA </a:t>
          </a:r>
          <a:endParaRPr lang="en-US" sz="2600" kern="1200"/>
        </a:p>
      </dsp:txBody>
      <dsp:txXfrm>
        <a:off x="6292942" y="1891085"/>
        <a:ext cx="1601305" cy="1002871"/>
      </dsp:txXfrm>
    </dsp:sp>
    <dsp:sp modelId="{35D5F263-B07F-114E-A25E-DA159B7EBA09}">
      <dsp:nvSpPr>
        <dsp:cNvPr id="0" name=""/>
        <dsp:cNvSpPr/>
      </dsp:nvSpPr>
      <dsp:spPr>
        <a:xfrm>
          <a:off x="3422005" y="556726"/>
          <a:ext cx="3671589" cy="3671589"/>
        </a:xfrm>
        <a:custGeom>
          <a:avLst/>
          <a:gdLst/>
          <a:ahLst/>
          <a:cxnLst/>
          <a:rect l="0" t="0" r="0" b="0"/>
          <a:pathLst>
            <a:path>
              <a:moveTo>
                <a:pt x="3581197" y="2404753"/>
              </a:moveTo>
              <a:arcTo wR="1835794" hR="1835794" stAng="1083282" swAng="2625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38D1E-3607-DD4B-8591-65870EE4FCAB}">
      <dsp:nvSpPr>
        <dsp:cNvPr id="0" name=""/>
        <dsp:cNvSpPr/>
      </dsp:nvSpPr>
      <dsp:spPr>
        <a:xfrm>
          <a:off x="4402894" y="3672627"/>
          <a:ext cx="1709811" cy="1111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Modeling </a:t>
          </a:r>
        </a:p>
      </dsp:txBody>
      <dsp:txXfrm>
        <a:off x="4457147" y="3726880"/>
        <a:ext cx="1601305" cy="1002871"/>
      </dsp:txXfrm>
    </dsp:sp>
    <dsp:sp modelId="{DD67A0E2-99A9-1741-ADF8-6B922998D8A8}">
      <dsp:nvSpPr>
        <dsp:cNvPr id="0" name=""/>
        <dsp:cNvSpPr/>
      </dsp:nvSpPr>
      <dsp:spPr>
        <a:xfrm>
          <a:off x="3422005" y="556726"/>
          <a:ext cx="3671589" cy="3671589"/>
        </a:xfrm>
        <a:custGeom>
          <a:avLst/>
          <a:gdLst/>
          <a:ahLst/>
          <a:cxnLst/>
          <a:rect l="0" t="0" r="0" b="0"/>
          <a:pathLst>
            <a:path>
              <a:moveTo>
                <a:pt x="968577" y="3453842"/>
              </a:moveTo>
              <a:arcTo wR="1835794" hR="1835794" stAng="7091385" swAng="2625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D14DD-707C-FA4F-A3B5-B4F73BB2F77C}">
      <dsp:nvSpPr>
        <dsp:cNvPr id="0" name=""/>
        <dsp:cNvSpPr/>
      </dsp:nvSpPr>
      <dsp:spPr>
        <a:xfrm>
          <a:off x="2567099" y="1836832"/>
          <a:ext cx="1709811" cy="1111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Prediction  </a:t>
          </a:r>
          <a:endParaRPr lang="en-US" sz="2600" kern="1200" dirty="0"/>
        </a:p>
      </dsp:txBody>
      <dsp:txXfrm>
        <a:off x="2621352" y="1891085"/>
        <a:ext cx="1601305" cy="1002871"/>
      </dsp:txXfrm>
    </dsp:sp>
    <dsp:sp modelId="{777EFF85-AB8F-2544-A3FF-B7DF9F38538A}">
      <dsp:nvSpPr>
        <dsp:cNvPr id="0" name=""/>
        <dsp:cNvSpPr/>
      </dsp:nvSpPr>
      <dsp:spPr>
        <a:xfrm>
          <a:off x="3422005" y="556726"/>
          <a:ext cx="3671589" cy="3671589"/>
        </a:xfrm>
        <a:custGeom>
          <a:avLst/>
          <a:gdLst/>
          <a:ahLst/>
          <a:cxnLst/>
          <a:rect l="0" t="0" r="0" b="0"/>
          <a:pathLst>
            <a:path>
              <a:moveTo>
                <a:pt x="90392" y="1266836"/>
              </a:moveTo>
              <a:arcTo wR="1835794" hR="1835794" stAng="11883282" swAng="262533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A66B-EEEA-E94B-A4CE-0EDF937F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94CF1-A1CF-0A4B-9028-ACABD27EB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C93E-C886-6447-9D23-072B9563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78A1-2DA6-4B49-BC61-BB7037DB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18693-FC64-6344-A67D-385B3397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61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A91C-EE26-C046-A022-4D38CB8A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163A9-9C85-724A-8601-E95349F6C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B652D-F16D-A143-A070-96AA1B6F3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5D05-E4F2-334C-B574-31FA775E2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7A58-FA17-9A40-9D47-80A8EEA5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52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7C8C3-D0CA-2A4A-AFF4-2BB63FFC4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91A92-22AA-E44C-A84B-F71AFF27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71E10-334E-1C4E-98DA-B97B8610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E8E58-0F2D-0449-8383-1183ADE8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0028-A70B-C94B-86FA-97E26D3D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795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09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C305-C8E7-C14A-9965-67C2541F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7052-EFD7-D24B-820B-72A772D2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9935-41EB-CB47-9AE8-2B18C78C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7F348-9636-9D4F-96EB-3AF94450B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BE6B4-AA38-1248-9841-A2F2D62D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1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0EC3-F29F-2448-BEDC-FEDD3DCF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499B0-A813-3D47-9291-F9D85F63E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AE9FE-DC85-4443-97A6-599551A6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F1919-7135-CF43-B07A-41864BCD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662B4-94C6-4A4F-B0F4-00AE7683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38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3F4-3198-0B4C-87B7-C0022AA8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627D-D8F2-C24B-8D17-8458D16FF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BAD6E-BFF6-FF4B-822C-6D48DF514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883F8-A70A-E14D-BF1D-4CFBABBE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D1BE-A744-384D-984E-DCD1634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BD45F-DCE0-3B4B-8094-396083EB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09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8318-A8E8-5443-960C-0AF64616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C4D4-2D6A-504E-850B-FAA9050DA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4772-E583-0043-9C39-92EDABCC3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7C545-E136-F34E-9F2B-9A70032A1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26D51-26B9-3D4B-9465-0903567DA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791FC-F8CD-2C47-B85C-2D4929AC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8BBF24-DD46-BA48-96A4-7A9873B3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94F74-54FE-4D42-B4EC-24D49B0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28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B66E-D9B1-5443-8838-F12FA369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216F5-9E04-534D-809E-43B49241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3CBC7-F192-7147-A751-70C34627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F7CFF-6FC3-4743-8098-D4E950BD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67A6F-BA1C-8F40-89CA-20D3B4E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E097E-1776-DD45-9541-7E87872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78DEF-A5B0-5B42-AAB5-64481332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17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DDA6-D84B-AD43-BBAB-05319490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C11A-CB36-BE48-9136-D9D0C2ED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11EE0-1B33-0547-82B7-1BF06970B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75D8C-1030-D445-8059-AF427FE3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BBBD6-EE6A-844A-8A1E-BCAFFB7D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5B396-E404-834F-A274-C87206F6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7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02A8-7674-C44C-AEE8-520592A4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FE69E-5099-F641-B1B4-86766ED3E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1635-5697-2248-9FD9-BCCA83391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5F0D5-1CA1-004D-A9E8-D1D10F50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609B6-441E-C843-A955-40F31423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395C1-F387-5143-A4CE-5B8D2D8D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17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08EF9-2DC8-2A4A-9395-E119E42D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F7213-4A82-F74C-B8F1-519349F61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C2CF-22A7-DC4C-B689-7C4659674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100A8-68B8-4078-9868-2A9B8795BC52}" type="datetimeFigureOut">
              <a:rPr lang="en-GB" smtClean="0"/>
              <a:t>28/10/2021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A7AF-01BC-9F42-8B26-A8645F986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FC38F-5274-DA4B-B8D2-FE6DF1EF6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E2F5C-161C-47F2-8C0B-513956D254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8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C7896F-478F-6D4E-B09C-34B14C80FC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3" b="26"/>
          <a:stretch/>
        </p:blipFill>
        <p:spPr>
          <a:xfrm>
            <a:off x="0" y="-11422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314" y="2449689"/>
            <a:ext cx="6357397" cy="1625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Classify social class by Real Estate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BA986-DBFC-464B-90FD-E03471291180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ABDULAZIZ</a:t>
            </a:r>
          </a:p>
        </p:txBody>
      </p:sp>
    </p:spTree>
    <p:extLst>
      <p:ext uri="{BB962C8B-B14F-4D97-AF65-F5344CB8AC3E}">
        <p14:creationId xmlns:p14="http://schemas.microsoft.com/office/powerpoint/2010/main" val="153307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descr="Background pattern&#10;&#10;Description automatically generated">
            <a:extLst>
              <a:ext uri="{FF2B5EF4-FFF2-40B4-BE49-F238E27FC236}">
                <a16:creationId xmlns:a16="http://schemas.microsoft.com/office/drawing/2014/main" id="{BBF81AB1-6D21-4D7A-B1D7-5E83C8037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8754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013" y="3752849"/>
            <a:ext cx="4666720" cy="2452687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Back Story </a:t>
            </a:r>
          </a:p>
        </p:txBody>
      </p:sp>
    </p:spTree>
    <p:extLst>
      <p:ext uri="{BB962C8B-B14F-4D97-AF65-F5344CB8AC3E}">
        <p14:creationId xmlns:p14="http://schemas.microsoft.com/office/powerpoint/2010/main" val="176973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7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DBCF4CA-A038-45EB-BD8B-C8383FB4B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694653"/>
              </p:ext>
            </p:extLst>
          </p:nvPr>
        </p:nvGraphicFramePr>
        <p:xfrm>
          <a:off x="838200" y="1554480"/>
          <a:ext cx="10515600" cy="47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588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26FB-BDFC-F94B-9F39-BA523193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06" y="0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SA" sz="4000" dirty="0"/>
              <a:t>OUR PLAYERS DATASET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54AED-7F5A-CF4A-BB20-7CA84EE7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941925"/>
            <a:ext cx="10641117" cy="324786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FD9E3D4-16A5-CE4E-A488-BD39348D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3" y="3888326"/>
            <a:ext cx="10452383" cy="2854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8AF443-B93D-144F-9B6D-CF8DEB7E1F5E}"/>
              </a:ext>
            </a:extLst>
          </p:cNvPr>
          <p:cNvSpPr/>
          <p:nvPr/>
        </p:nvSpPr>
        <p:spPr>
          <a:xfrm>
            <a:off x="10024533" y="941925"/>
            <a:ext cx="1234547" cy="285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91783C-9097-3D4C-9885-9E4F5E9F8C47}"/>
              </a:ext>
            </a:extLst>
          </p:cNvPr>
          <p:cNvSpPr/>
          <p:nvPr/>
        </p:nvSpPr>
        <p:spPr>
          <a:xfrm>
            <a:off x="10114844" y="3871392"/>
            <a:ext cx="1138590" cy="285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5245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indow, shoji, large, building&#10;&#10;Description automatically generated">
            <a:extLst>
              <a:ext uri="{FF2B5EF4-FFF2-40B4-BE49-F238E27FC236}">
                <a16:creationId xmlns:a16="http://schemas.microsoft.com/office/drawing/2014/main" id="{B433A7E6-9987-2843-B5A5-C661741D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0" y="2096946"/>
            <a:ext cx="10891520" cy="4052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81A20B-8247-4120-A101-F9DC8CDB44AC}"/>
              </a:ext>
            </a:extLst>
          </p:cNvPr>
          <p:cNvSpPr/>
          <p:nvPr/>
        </p:nvSpPr>
        <p:spPr>
          <a:xfrm>
            <a:off x="859219" y="5057422"/>
            <a:ext cx="2685492" cy="95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5F1F7-F39B-4B30-86F2-E57BABFE6A71}"/>
              </a:ext>
            </a:extLst>
          </p:cNvPr>
          <p:cNvSpPr/>
          <p:nvPr/>
        </p:nvSpPr>
        <p:spPr>
          <a:xfrm>
            <a:off x="5373512" y="5057423"/>
            <a:ext cx="2685492" cy="95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0A18AF-089F-C248-AE7F-3C7ECD58D6AD}"/>
              </a:ext>
            </a:extLst>
          </p:cNvPr>
          <p:cNvSpPr/>
          <p:nvPr/>
        </p:nvSpPr>
        <p:spPr>
          <a:xfrm>
            <a:off x="859219" y="656356"/>
            <a:ext cx="2685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Correlation plot  </a:t>
            </a:r>
            <a:endParaRPr lang="en-SA" sz="2400" dirty="0"/>
          </a:p>
        </p:txBody>
      </p:sp>
    </p:spTree>
    <p:extLst>
      <p:ext uri="{BB962C8B-B14F-4D97-AF65-F5344CB8AC3E}">
        <p14:creationId xmlns:p14="http://schemas.microsoft.com/office/powerpoint/2010/main" val="35218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/>
              <p:nvPr/>
            </p:nvSpPr>
            <p:spPr>
              <a:xfrm>
                <a:off x="625212" y="1830564"/>
                <a:ext cx="2828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𝑇𝑟𝑎𝑖𝑛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for </a:t>
                </a:r>
                <a:r>
                  <a:rPr lang="en-SG" dirty="0">
                    <a:latin typeface="+mj-lt"/>
                  </a:rPr>
                  <a:t>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2" y="1830564"/>
                <a:ext cx="2828925" cy="800219"/>
              </a:xfrm>
              <a:prstGeom prst="rect">
                <a:avLst/>
              </a:prstGeom>
              <a:blipFill>
                <a:blip r:embed="rId2"/>
                <a:stretch>
                  <a:fillRect l="-4018" t="-7813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1D23376-7FE3-4C3E-87D1-89F9DCAA83CF}"/>
              </a:ext>
            </a:extLst>
          </p:cNvPr>
          <p:cNvSpPr txBox="1"/>
          <p:nvPr/>
        </p:nvSpPr>
        <p:spPr>
          <a:xfrm>
            <a:off x="3117323" y="1631328"/>
            <a:ext cx="71532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G" sz="2800" dirty="0">
                <a:latin typeface="+mj-lt"/>
              </a:rPr>
              <a:t>Linear Regression is : </a:t>
            </a:r>
            <a:r>
              <a:rPr lang="en-SG" sz="2800" dirty="0"/>
              <a:t>0.</a:t>
            </a:r>
            <a:r>
              <a:rPr lang="en-SA" sz="2800" dirty="0"/>
              <a:t>491</a:t>
            </a:r>
          </a:p>
          <a:p>
            <a:pPr marL="285750" indent="-285750">
              <a:buFontTx/>
              <a:buChar char="-"/>
            </a:pPr>
            <a:r>
              <a:rPr lang="en-SG" sz="2800" dirty="0"/>
              <a:t>Polynomial Regression:0.</a:t>
            </a:r>
            <a:r>
              <a:rPr lang="en-SA" sz="2800" dirty="0"/>
              <a:t>753</a:t>
            </a:r>
            <a:endParaRPr lang="en-SG" sz="2800" dirty="0"/>
          </a:p>
          <a:p>
            <a:pPr marL="285750" indent="-285750">
              <a:buFontTx/>
              <a:buChar char="-"/>
            </a:pPr>
            <a:r>
              <a:rPr lang="en-SA" sz="2800" b="1" dirty="0">
                <a:latin typeface="+mj-lt"/>
              </a:rPr>
              <a:t>Lasso </a:t>
            </a:r>
            <a:r>
              <a:rPr lang="en-SG" sz="2800" dirty="0"/>
              <a:t>Regression:0.</a:t>
            </a:r>
            <a:r>
              <a:rPr lang="en-SA" sz="2800" dirty="0"/>
              <a:t>768</a:t>
            </a:r>
          </a:p>
          <a:p>
            <a:pPr marL="285750" indent="-285750">
              <a:buFontTx/>
              <a:buChar char="-"/>
            </a:pPr>
            <a:r>
              <a:rPr lang="en-SA" sz="2800" dirty="0"/>
              <a:t>Ridge</a:t>
            </a:r>
            <a:r>
              <a:rPr lang="en-SA" sz="2800" b="1" dirty="0"/>
              <a:t> </a:t>
            </a:r>
            <a:r>
              <a:rPr lang="en-SG" sz="2800" dirty="0"/>
              <a:t>Regression:0.</a:t>
            </a:r>
            <a:r>
              <a:rPr lang="en-SA" sz="2800" dirty="0"/>
              <a:t> 749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Elastic</a:t>
            </a:r>
            <a:r>
              <a:rPr lang="en-SA" sz="2800" b="1" dirty="0"/>
              <a:t> </a:t>
            </a:r>
            <a:r>
              <a:rPr lang="en-SG" sz="2800" dirty="0"/>
              <a:t>Regression:0.</a:t>
            </a:r>
            <a:r>
              <a:rPr lang="en-SA" sz="2800" dirty="0"/>
              <a:t> 512</a:t>
            </a:r>
          </a:p>
          <a:p>
            <a:pPr marL="285750" indent="-285750">
              <a:buFontTx/>
              <a:buChar char="-"/>
            </a:pPr>
            <a:endParaRPr lang="en-SA" sz="2800" dirty="0"/>
          </a:p>
          <a:p>
            <a:pPr marL="285750" indent="-285750">
              <a:buFontTx/>
              <a:buChar char="-"/>
            </a:pPr>
            <a:endParaRPr lang="en-SA" sz="2800" dirty="0"/>
          </a:p>
          <a:p>
            <a:pPr marL="285750" indent="-285750">
              <a:buFontTx/>
              <a:buChar char="-"/>
            </a:pPr>
            <a:endParaRPr lang="en-SA" sz="2800" dirty="0"/>
          </a:p>
          <a:p>
            <a:pPr marL="285750" indent="-285750">
              <a:buFontTx/>
              <a:buChar char="-"/>
            </a:pPr>
            <a:endParaRPr lang="en-SA" sz="2800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116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E696-1AB9-4A9E-A7CF-FC21F6E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Selection (</a:t>
            </a:r>
            <a:r>
              <a:rPr lang="en-SG" dirty="0" err="1"/>
              <a:t>Cont</a:t>
            </a:r>
            <a:r>
              <a:rPr lang="en-SG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/>
              <p:nvPr/>
            </p:nvSpPr>
            <p:spPr>
              <a:xfrm>
                <a:off x="625212" y="1830564"/>
                <a:ext cx="282892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𝑉𝑎𝑙𝑖𝑑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>
                    <a:latin typeface="+mj-lt"/>
                  </a:rPr>
                  <a:t> for </a:t>
                </a:r>
                <a:r>
                  <a:rPr lang="en-SG" dirty="0">
                    <a:latin typeface="+mj-lt"/>
                  </a:rPr>
                  <a:t>: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6855C-FBB3-4149-8553-619DFB009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2" y="1830564"/>
                <a:ext cx="2828925" cy="800219"/>
              </a:xfrm>
              <a:prstGeom prst="rect">
                <a:avLst/>
              </a:prstGeom>
              <a:blipFill>
                <a:blip r:embed="rId2"/>
                <a:stretch>
                  <a:fillRect l="-4018" t="-7813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1D23376-7FE3-4C3E-87D1-89F9DCAA83CF}"/>
              </a:ext>
            </a:extLst>
          </p:cNvPr>
          <p:cNvSpPr txBox="1"/>
          <p:nvPr/>
        </p:nvSpPr>
        <p:spPr>
          <a:xfrm>
            <a:off x="3072168" y="1636008"/>
            <a:ext cx="71532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G" sz="2800" dirty="0"/>
              <a:t>Polynomial Regression:</a:t>
            </a:r>
            <a:r>
              <a:rPr lang="en-SA" sz="2800" dirty="0"/>
              <a:t>0.674</a:t>
            </a:r>
            <a:endParaRPr lang="en-SG" sz="2800" dirty="0"/>
          </a:p>
          <a:p>
            <a:pPr marL="285750" indent="-285750">
              <a:buFontTx/>
              <a:buChar char="-"/>
            </a:pPr>
            <a:r>
              <a:rPr lang="en-SA" sz="2800" b="1" dirty="0">
                <a:latin typeface="+mj-lt"/>
              </a:rPr>
              <a:t>Lasso </a:t>
            </a:r>
            <a:r>
              <a:rPr lang="en-SG" sz="2800" dirty="0"/>
              <a:t>Regression:</a:t>
            </a:r>
            <a:r>
              <a:rPr lang="en-SA" sz="2800" dirty="0"/>
              <a:t>0.686</a:t>
            </a:r>
          </a:p>
          <a:p>
            <a:pPr marL="285750" indent="-285750">
              <a:buFontTx/>
              <a:buChar char="-"/>
            </a:pPr>
            <a:r>
              <a:rPr lang="en-SA" sz="2800" dirty="0"/>
              <a:t>Ridge</a:t>
            </a:r>
            <a:r>
              <a:rPr lang="en-SA" sz="2800" b="1" dirty="0"/>
              <a:t> </a:t>
            </a:r>
            <a:r>
              <a:rPr lang="en-SG" sz="2800" dirty="0"/>
              <a:t>Regression:</a:t>
            </a:r>
            <a:r>
              <a:rPr lang="en-SA" sz="2800" dirty="0"/>
              <a:t>0.674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Elastic</a:t>
            </a:r>
            <a:r>
              <a:rPr lang="en-SA" sz="2800" b="1" dirty="0"/>
              <a:t> </a:t>
            </a:r>
            <a:r>
              <a:rPr lang="en-SG" sz="2800" dirty="0"/>
              <a:t>Regression:</a:t>
            </a:r>
            <a:r>
              <a:rPr lang="en-SA" sz="2800" dirty="0"/>
              <a:t>0.405</a:t>
            </a:r>
          </a:p>
          <a:p>
            <a:pPr marL="285750" indent="-285750">
              <a:buFontTx/>
              <a:buChar char="-"/>
            </a:pPr>
            <a:endParaRPr lang="en-SA" sz="2800" dirty="0"/>
          </a:p>
          <a:p>
            <a:pPr marL="285750" indent="-285750">
              <a:buFontTx/>
              <a:buChar char="-"/>
            </a:pPr>
            <a:endParaRPr lang="en-SA" sz="2800" dirty="0"/>
          </a:p>
          <a:p>
            <a:pPr marL="285750" indent="-285750">
              <a:buFontTx/>
              <a:buChar char="-"/>
            </a:pPr>
            <a:endParaRPr lang="en-SA" sz="2800" dirty="0"/>
          </a:p>
          <a:p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2DEB84-F782-4D2D-B141-2D52AA3D9460}"/>
              </a:ext>
            </a:extLst>
          </p:cNvPr>
          <p:cNvSpPr txBox="1"/>
          <p:nvPr/>
        </p:nvSpPr>
        <p:spPr>
          <a:xfrm>
            <a:off x="962025" y="5478536"/>
            <a:ext cx="72199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>
                <a:latin typeface="+mj-lt"/>
              </a:rPr>
              <a:t>Scoring on Test Set for </a:t>
            </a:r>
            <a:r>
              <a:rPr lang="en-SG" sz="2800" dirty="0"/>
              <a:t>Linear</a:t>
            </a:r>
            <a:r>
              <a:rPr lang="en-SG" sz="2800" b="1" u="sng" dirty="0">
                <a:latin typeface="+mj-lt"/>
              </a:rPr>
              <a:t> Regression</a:t>
            </a:r>
            <a:r>
              <a:rPr lang="en-SG" sz="2800" dirty="0">
                <a:latin typeface="+mj-lt"/>
              </a:rPr>
              <a:t>:</a:t>
            </a:r>
            <a:endParaRPr lang="en-SG" dirty="0">
              <a:latin typeface="+mj-lt"/>
            </a:endParaRP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/>
              <p:nvPr/>
            </p:nvSpPr>
            <p:spPr>
              <a:xfrm>
                <a:off x="8181976" y="5478536"/>
                <a:ext cx="26193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800" dirty="0"/>
                  <a:t> : </a:t>
                </a:r>
                <a:r>
                  <a:rPr lang="en-SA" sz="2800" dirty="0"/>
                  <a:t>0.747</a:t>
                </a:r>
                <a:endParaRPr lang="en-SG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FF5F7D-775D-4915-8024-5E21F24EF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6" y="5478536"/>
                <a:ext cx="2619375" cy="523220"/>
              </a:xfrm>
              <a:prstGeom prst="rect">
                <a:avLst/>
              </a:prstGeom>
              <a:blipFill>
                <a:blip r:embed="rId3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S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9455ACD-FC0B-F246-BE62-8DE0F9741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47987"/>
            <a:ext cx="10905066" cy="4362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BF68-1CE3-FC4F-87E8-0F48E5526A36}"/>
              </a:ext>
            </a:extLst>
          </p:cNvPr>
          <p:cNvSpPr/>
          <p:nvPr/>
        </p:nvSpPr>
        <p:spPr>
          <a:xfrm>
            <a:off x="4121833" y="1477107"/>
            <a:ext cx="2799471" cy="30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1A41C-46A4-5D47-A7E3-4B33D6782FF5}"/>
              </a:ext>
            </a:extLst>
          </p:cNvPr>
          <p:cNvSpPr txBox="1"/>
          <p:nvPr/>
        </p:nvSpPr>
        <p:spPr>
          <a:xfrm>
            <a:off x="1783644" y="406400"/>
            <a:ext cx="238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800" dirty="0"/>
              <a:t>Our Prediction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FE034-9504-8846-A60D-C78BDE24554F}"/>
              </a:ext>
            </a:extLst>
          </p:cNvPr>
          <p:cNvSpPr/>
          <p:nvPr/>
        </p:nvSpPr>
        <p:spPr>
          <a:xfrm>
            <a:off x="4127476" y="1798842"/>
            <a:ext cx="2799471" cy="3094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635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8F6A-73E4-45F8-8FB7-254ADFC9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840DD-497F-4B2E-B3AE-367E620B0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2" y="1412489"/>
            <a:ext cx="5141629" cy="45480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The prices didn’t get higher as we expected </a:t>
            </a:r>
          </a:p>
          <a:p>
            <a:r>
              <a:rPr lang="en-US" dirty="0"/>
              <a:t>Polynomial Regression can be a helpful in our case.</a:t>
            </a:r>
          </a:p>
          <a:p>
            <a:r>
              <a:rPr lang="en-US" dirty="0"/>
              <a:t>Market Value could be  dependent on other </a:t>
            </a:r>
            <a:r>
              <a:rPr lang="en-US" b="1" dirty="0"/>
              <a:t>important features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6A780-9365-414D-9D65-7D6ED6A14DAD}"/>
              </a:ext>
            </a:extLst>
          </p:cNvPr>
          <p:cNvSpPr txBox="1"/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2B29D-FBD2-483A-9A0B-E2BA34138DA5}"/>
              </a:ext>
            </a:extLst>
          </p:cNvPr>
          <p:cNvSpPr txBox="1">
            <a:spLocks/>
          </p:cNvSpPr>
          <p:nvPr/>
        </p:nvSpPr>
        <p:spPr>
          <a:xfrm>
            <a:off x="838200" y="3718592"/>
            <a:ext cx="9801225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3000" dirty="0">
              <a:latin typeface="+mj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856F82-984A-492D-A617-EC3ED795D0E4}"/>
              </a:ext>
            </a:extLst>
          </p:cNvPr>
          <p:cNvSpPr txBox="1">
            <a:spLocks/>
          </p:cNvSpPr>
          <p:nvPr/>
        </p:nvSpPr>
        <p:spPr>
          <a:xfrm>
            <a:off x="838200" y="4699466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sz="3000" dirty="0"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0B00C1-3D43-4FB8-9F7C-29D1B4536C01}"/>
              </a:ext>
            </a:extLst>
          </p:cNvPr>
          <p:cNvSpPr txBox="1">
            <a:spLocks/>
          </p:cNvSpPr>
          <p:nvPr/>
        </p:nvSpPr>
        <p:spPr>
          <a:xfrm>
            <a:off x="838200" y="5679768"/>
            <a:ext cx="10515600" cy="603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SG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3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122</Words>
  <Application>Microsoft Macintosh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Classify social class by Real Estate</vt:lpstr>
      <vt:lpstr>Back Story </vt:lpstr>
      <vt:lpstr>Process </vt:lpstr>
      <vt:lpstr>OUR PLAYERS DATASET </vt:lpstr>
      <vt:lpstr>PowerPoint Presentation</vt:lpstr>
      <vt:lpstr>Model Selection</vt:lpstr>
      <vt:lpstr>Model Selection (Cont)</vt:lpstr>
      <vt:lpstr>PowerPoint Presentation</vt:lpstr>
      <vt:lpstr>Conclusion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Data Analysis of NYC  Subway for WTWY</dc:title>
  <dc:creator>Yingzhao Ouyang</dc:creator>
  <cp:lastModifiedBy>عبدالعزيز احمد محمد ولي</cp:lastModifiedBy>
  <cp:revision>54</cp:revision>
  <dcterms:created xsi:type="dcterms:W3CDTF">2020-04-16T14:14:08Z</dcterms:created>
  <dcterms:modified xsi:type="dcterms:W3CDTF">2021-10-28T05:48:16Z</dcterms:modified>
</cp:coreProperties>
</file>